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308" r:id="rId2"/>
    <p:sldId id="333" r:id="rId3"/>
    <p:sldId id="334" r:id="rId4"/>
    <p:sldId id="315" r:id="rId5"/>
    <p:sldId id="335" r:id="rId6"/>
    <p:sldId id="316" r:id="rId7"/>
    <p:sldId id="351" r:id="rId8"/>
    <p:sldId id="352" r:id="rId9"/>
    <p:sldId id="317" r:id="rId10"/>
    <p:sldId id="318" r:id="rId11"/>
    <p:sldId id="321" r:id="rId12"/>
    <p:sldId id="319" r:id="rId13"/>
    <p:sldId id="320" r:id="rId14"/>
    <p:sldId id="336" r:id="rId15"/>
    <p:sldId id="338" r:id="rId16"/>
    <p:sldId id="337" r:id="rId17"/>
    <p:sldId id="347" r:id="rId18"/>
    <p:sldId id="339" r:id="rId19"/>
    <p:sldId id="340" r:id="rId20"/>
    <p:sldId id="341" r:id="rId21"/>
    <p:sldId id="342" r:id="rId22"/>
    <p:sldId id="343" r:id="rId23"/>
    <p:sldId id="344" r:id="rId24"/>
    <p:sldId id="349" r:id="rId25"/>
    <p:sldId id="350" r:id="rId26"/>
    <p:sldId id="348" r:id="rId27"/>
    <p:sldId id="329" r:id="rId28"/>
    <p:sldId id="345" r:id="rId29"/>
    <p:sldId id="346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clrMru>
    <a:srgbClr val="FF221C"/>
    <a:srgbClr val="00C1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41C9DC0D-EC50-B949-8A0F-DD88E1D1C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648BBD8B-D205-C347-9C73-06324FBC35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9D168B-E856-524E-929C-085270C3DA2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503119-2ECF-B648-8F55-A15CF8E312D1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24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6A3EE-5995-5848-86F3-D98CD4D04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14CB4-5A39-4E40-9DFD-6F826466C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4A023-A741-BB40-8800-2FA67077E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BD2B9-1DD4-4646-B9A9-8BEECD6A2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6A004-E499-9440-81F2-F998EC5DB5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D3570-BDAB-F94F-9DA2-892EB11AA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D0428-A73E-0A47-9B0D-BC99C951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FEFC1-E63B-3A44-A71D-DEBC6729D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60CE8-34DA-984C-A2A7-15717E13B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8C33A-AFC5-8C4F-ABDF-65B658EA6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1D268-CFB4-3043-8470-A81E682C8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42E9BDB7-4F52-3A48-8A4E-BA6A7009B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dweek.org/ew/articles/2011/03/23/26curriculum.h30.html?tkn=WRYF8u+C2cweGQ6tFHos80uGFXuqPOEACVau&amp;cmp=clp-edweek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arcconline.org/samples/english-language-artsliteracy/grade-3-elaliteracy" TargetMode="External"/><Relationship Id="rId3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438400"/>
            <a:ext cx="8001000" cy="2057400"/>
          </a:xfrm>
        </p:spPr>
        <p:txBody>
          <a:bodyPr/>
          <a:lstStyle/>
          <a:p>
            <a:pPr eaLnBrk="1" hangingPunct="1"/>
            <a:r>
              <a:rPr lang="en-US" b="1" dirty="0" smtClean="0"/>
              <a:t>Understanding the Common Core Standards and </a:t>
            </a:r>
            <a:br>
              <a:rPr lang="en-US" b="1" dirty="0" smtClean="0"/>
            </a:br>
            <a:r>
              <a:rPr lang="en-US" b="1" dirty="0" smtClean="0"/>
              <a:t>Planning Lessons to Address The Standards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543800" cy="1600200"/>
          </a:xfrm>
        </p:spPr>
        <p:txBody>
          <a:bodyPr/>
          <a:lstStyle/>
          <a:p>
            <a:pPr eaLnBrk="1" hangingPunct="1"/>
            <a:r>
              <a:rPr lang="en-US" b="1" dirty="0" smtClean="0">
                <a:ea typeface="ＭＳ Ｐゴシック" charset="-128"/>
                <a:cs typeface="ＭＳ Ｐゴシック" charset="-128"/>
              </a:rPr>
              <a:t>Standards vs. Objectives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76962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Educational Standard: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defines the knowledge and skills students should possess at critical points in their educational career (e.g., at each grade level); provides common expectations for all students to measure up to these standards 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Learning Objective: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a detailed description that states the expected change in student learning, how the change will be demonstrated, and the expected level of change as a result of a specific course of instruction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Curriculum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7772400" cy="4114800"/>
          </a:xfrm>
        </p:spPr>
        <p:txBody>
          <a:bodyPr/>
          <a:lstStyle/>
          <a:p>
            <a:r>
              <a:rPr lang="en-US" sz="2800" dirty="0" smtClean="0"/>
              <a:t>Scripted day-to-day lesson plans that include your learning objectives; materials for measuring performance of those objectives; links to learning standards; teaching practices; and key learning experiences students will engage in </a:t>
            </a:r>
          </a:p>
          <a:p>
            <a:r>
              <a:rPr lang="en-US" sz="2800" dirty="0" smtClean="0"/>
              <a:t>Recently, the Common Core Standards has </a:t>
            </a:r>
            <a:r>
              <a:rPr lang="en-US" sz="2800" dirty="0" smtClean="0">
                <a:hlinkClick r:id="rId2"/>
              </a:rPr>
              <a:t>raised red flags </a:t>
            </a:r>
            <a:r>
              <a:rPr lang="en-US" sz="2800" dirty="0" smtClean="0"/>
              <a:t>for some who fear the entire curriculum is being mandated when this is not the intent.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4582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ea typeface="ＭＳ Ｐゴシック" charset="-128"/>
                <a:cs typeface="ＭＳ Ｐゴシック" charset="-128"/>
              </a:rPr>
              <a:t>Exploring Tri-State New England (RI) </a:t>
            </a:r>
            <a:r>
              <a:rPr lang="en-US" b="1" dirty="0" err="1" smtClean="0">
                <a:ea typeface="ＭＳ Ｐゴシック" charset="-128"/>
                <a:cs typeface="ＭＳ Ｐゴシック" charset="-128"/>
              </a:rPr>
              <a:t>GLE’s</a:t>
            </a:r>
            <a:r>
              <a:rPr lang="en-US" b="1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b="1" dirty="0">
                <a:ea typeface="ＭＳ Ｐゴシック" charset="-128"/>
                <a:cs typeface="ＭＳ Ｐゴシック" charset="-128"/>
              </a:rPr>
              <a:t>and </a:t>
            </a:r>
            <a:r>
              <a:rPr lang="en-US" b="1" dirty="0" err="1">
                <a:ea typeface="ＭＳ Ｐゴシック" charset="-128"/>
                <a:cs typeface="ＭＳ Ｐゴシック" charset="-128"/>
              </a:rPr>
              <a:t>GSE’s</a:t>
            </a:r>
            <a:r>
              <a:rPr lang="en-US" b="1" dirty="0">
                <a:ea typeface="ＭＳ Ｐゴシック" charset="-128"/>
                <a:cs typeface="ＭＳ Ｐゴシック" charset="-128"/>
              </a:rPr>
              <a:t> 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GLE:</a:t>
            </a:r>
            <a:r>
              <a:rPr kumimoji="1" lang="en-US" sz="2400" kern="0" dirty="0">
                <a:latin typeface="+mn-lt"/>
              </a:rPr>
              <a:t> Grade-Level Expectancies (K-8)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GSE:</a:t>
            </a:r>
            <a:r>
              <a:rPr kumimoji="1" lang="en-US" sz="2400" kern="0" dirty="0">
                <a:latin typeface="+mn-lt"/>
              </a:rPr>
              <a:t> Grade-Span Expectancies (Gr. 9-10 &amp; 11-12)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kern="0" dirty="0">
                <a:latin typeface="+mn-lt"/>
              </a:rPr>
              <a:t>Stem and Grade Level Indicators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kern="0" dirty="0">
                <a:latin typeface="+mn-lt"/>
              </a:rPr>
              <a:t>Differences between indicators are underlined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kern="0" dirty="0">
                <a:latin typeface="+mn-lt"/>
              </a:rPr>
              <a:t>Bold lines indicate when assessed at state level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 smtClean="0">
                <a:latin typeface="+mn-lt"/>
              </a:rPr>
              <a:t>Phonological Awareness </a:t>
            </a:r>
            <a:r>
              <a:rPr kumimoji="1" lang="en-US" sz="2400" kern="0" dirty="0">
                <a:latin typeface="+mn-lt"/>
              </a:rPr>
              <a:t>(R9) and</a:t>
            </a:r>
            <a:r>
              <a:rPr kumimoji="1" lang="en-US" sz="2400" b="1" kern="0" dirty="0">
                <a:latin typeface="+mn-lt"/>
              </a:rPr>
              <a:t> Phonics </a:t>
            </a:r>
            <a:r>
              <a:rPr kumimoji="1" lang="en-US" sz="2400" kern="0" dirty="0">
                <a:latin typeface="+mn-lt"/>
              </a:rPr>
              <a:t>(R1)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Fluency </a:t>
            </a:r>
            <a:r>
              <a:rPr kumimoji="1" lang="en-US" sz="2400" kern="0" dirty="0">
                <a:latin typeface="+mn-lt"/>
              </a:rPr>
              <a:t>(R11) </a:t>
            </a:r>
            <a:r>
              <a:rPr kumimoji="1" lang="en-US" sz="2400" b="1" kern="0" dirty="0">
                <a:latin typeface="+mn-lt"/>
              </a:rPr>
              <a:t>&amp; Vocabulary</a:t>
            </a:r>
            <a:r>
              <a:rPr kumimoji="1" lang="en-US" sz="2400" kern="0" dirty="0">
                <a:latin typeface="+mn-lt"/>
              </a:rPr>
              <a:t> (R2 and R3)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Comprehension Fiction</a:t>
            </a:r>
            <a:r>
              <a:rPr kumimoji="1" lang="en-US" sz="2400" kern="0" dirty="0">
                <a:latin typeface="+mn-lt"/>
              </a:rPr>
              <a:t> (R4, R5, R6) and </a:t>
            </a:r>
            <a:r>
              <a:rPr kumimoji="1" lang="en-US" sz="2400" b="1" kern="0" dirty="0">
                <a:latin typeface="+mn-lt"/>
              </a:rPr>
              <a:t>Comprehension</a:t>
            </a:r>
            <a:r>
              <a:rPr kumimoji="1" lang="en-US" sz="2400" kern="0" dirty="0">
                <a:latin typeface="+mn-lt"/>
              </a:rPr>
              <a:t> </a:t>
            </a:r>
            <a:r>
              <a:rPr kumimoji="1" lang="en-US" sz="2400" b="1" kern="0" dirty="0">
                <a:latin typeface="+mn-lt"/>
              </a:rPr>
              <a:t>Non-fiction</a:t>
            </a:r>
            <a:r>
              <a:rPr kumimoji="1" lang="en-US" sz="2400" kern="0" dirty="0">
                <a:latin typeface="+mn-lt"/>
              </a:rPr>
              <a:t> (R7 &amp; R8): Initial, Analysis, Interpretation, and Response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kumimoji="1" lang="en-US" sz="2400" b="1" kern="0" dirty="0">
                <a:latin typeface="+mn-lt"/>
              </a:rPr>
              <a:t>Reading Strategies</a:t>
            </a:r>
            <a:r>
              <a:rPr kumimoji="1" lang="en-US" sz="2400" kern="0" dirty="0">
                <a:latin typeface="+mn-lt"/>
              </a:rPr>
              <a:t> (R12 &amp; R13) &amp; Appendix D &amp; Appendix F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kumimoji="1" lang="en-US" sz="2400" kern="0" dirty="0">
              <a:latin typeface="+mn-lt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kumimoji="1" lang="en-US" sz="2400" kern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924800" cy="1600200"/>
          </a:xfrm>
        </p:spPr>
        <p:txBody>
          <a:bodyPr/>
          <a:lstStyle/>
          <a:p>
            <a:r>
              <a:rPr lang="en-US" sz="4000" b="1" dirty="0" smtClean="0">
                <a:ea typeface="ＭＳ Ｐゴシック" charset="-128"/>
                <a:cs typeface="ＭＳ Ｐゴシック" charset="-128"/>
              </a:rPr>
              <a:t>Common Core State Standards</a:t>
            </a:r>
            <a:br>
              <a:rPr lang="en-US" sz="4000" b="1" dirty="0" smtClean="0">
                <a:ea typeface="ＭＳ Ｐゴシック" charset="-128"/>
                <a:cs typeface="ＭＳ Ｐゴシック" charset="-128"/>
              </a:rPr>
            </a:br>
            <a:r>
              <a:rPr lang="en-US" sz="4000" b="1" dirty="0" smtClean="0">
                <a:ea typeface="ＭＳ Ｐゴシック" charset="-128"/>
                <a:cs typeface="ＭＳ Ｐゴシック" charset="-128"/>
              </a:rPr>
              <a:t>in English Language Arts</a:t>
            </a:r>
          </a:p>
        </p:txBody>
      </p:sp>
      <p:sp>
        <p:nvSpPr>
          <p:cNvPr id="63492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382000" cy="4876800"/>
          </a:xfrm>
          <a:solidFill>
            <a:schemeClr val="bg1"/>
          </a:solidFill>
        </p:spPr>
        <p:txBody>
          <a:bodyPr/>
          <a:lstStyle/>
          <a:p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Reading </a:t>
            </a: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Literature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; </a:t>
            </a: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Informational Text;</a:t>
            </a: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 Literacy in Soc Studies; Literacy in Science &amp; Technical Subjects</a:t>
            </a:r>
          </a:p>
          <a:p>
            <a:pPr lvl="1"/>
            <a:r>
              <a:rPr lang="en-US" sz="2000" dirty="0" smtClean="0"/>
              <a:t>Key ideas &amp; details; Craft &amp; structure; Integration of knowledge &amp; ideas; </a:t>
            </a:r>
            <a:endParaRPr lang="en-US" sz="2000" dirty="0" smtClean="0"/>
          </a:p>
          <a:p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Writing:</a:t>
            </a:r>
          </a:p>
          <a:p>
            <a:pPr lvl="1"/>
            <a:r>
              <a:rPr lang="en-US" sz="2000" dirty="0" smtClean="0"/>
              <a:t>Texts and Purposes: Write arguments with sound reasoning &amp; evidence; write informative/explanatory texts</a:t>
            </a:r>
          </a:p>
          <a:p>
            <a:pPr lvl="1"/>
            <a:r>
              <a:rPr lang="en-US" sz="2000" dirty="0" smtClean="0"/>
              <a:t>Produce &amp; Distribute (with both traditional &amp; digital tools) </a:t>
            </a:r>
          </a:p>
          <a:p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Speaking </a:t>
            </a: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and Listening: </a:t>
            </a:r>
          </a:p>
          <a:p>
            <a:pPr lvl="1"/>
            <a:r>
              <a:rPr lang="en-US" sz="2000" dirty="0" smtClean="0"/>
              <a:t>Comprehension and Collaboration (solve problems in groups)</a:t>
            </a:r>
          </a:p>
          <a:p>
            <a:pPr lvl="1"/>
            <a:r>
              <a:rPr lang="en-US" sz="2000" dirty="0" smtClean="0"/>
              <a:t>Presentation of knowledge and ideas (transfer to new problems</a:t>
            </a:r>
            <a:r>
              <a:rPr lang="en-US" sz="2000" dirty="0" smtClean="0"/>
              <a:t>)</a:t>
            </a:r>
          </a:p>
          <a:p>
            <a:r>
              <a:rPr lang="en-US" sz="2400" b="1" dirty="0" smtClean="0"/>
              <a:t>Language: </a:t>
            </a:r>
            <a:r>
              <a:rPr lang="en-US" sz="2000" dirty="0" smtClean="0"/>
              <a:t>(conventions; knowledge of language, vocabulary acquisition and use)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Ideas in Common Core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Integrated model (Reading, Writing, Speaking, Listening, &amp; Language with research &amp; media skills)  </a:t>
            </a:r>
          </a:p>
          <a:p>
            <a:r>
              <a:rPr lang="en-US" dirty="0" smtClean="0"/>
              <a:t>College and Career Readiness Standards </a:t>
            </a:r>
          </a:p>
          <a:p>
            <a:r>
              <a:rPr lang="en-US" dirty="0" smtClean="0"/>
              <a:t>Grades 6-12 then Grades K-5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Student Portraits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r>
              <a:rPr lang="en-US" sz="2800" dirty="0" smtClean="0"/>
              <a:t>Independent, self-directed learners who..</a:t>
            </a:r>
          </a:p>
          <a:p>
            <a:r>
              <a:rPr lang="en-US" sz="2800" dirty="0" smtClean="0"/>
              <a:t>Have strong content knowledge and</a:t>
            </a:r>
            <a:r>
              <a:rPr lang="en-US" sz="2800" dirty="0" smtClean="0"/>
              <a:t> can use </a:t>
            </a:r>
            <a:r>
              <a:rPr lang="en-US" sz="2800" dirty="0" smtClean="0"/>
              <a:t>to comprehend, provide evidence, and critique</a:t>
            </a:r>
          </a:p>
          <a:p>
            <a:r>
              <a:rPr lang="en-US" sz="2800" dirty="0" smtClean="0"/>
              <a:t>Able to respond to varying demands of audience, task, purpose, and discipline</a:t>
            </a:r>
          </a:p>
          <a:p>
            <a:r>
              <a:rPr lang="en-US" sz="2800" dirty="0" smtClean="0"/>
              <a:t>Use technology and digital media strategically and capably</a:t>
            </a:r>
          </a:p>
          <a:p>
            <a:r>
              <a:rPr lang="en-US" sz="2800" dirty="0" smtClean="0"/>
              <a:t>Understand other perspectives &amp; cultures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get there…</a:t>
            </a:r>
            <a:br>
              <a:rPr lang="en-US" dirty="0" smtClean="0"/>
            </a:br>
            <a:r>
              <a:rPr lang="en-US" dirty="0" smtClean="0"/>
              <a:t>Instructional Shifts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Balance </a:t>
            </a:r>
            <a:r>
              <a:rPr lang="en-US" dirty="0" smtClean="0"/>
              <a:t>informational &amp; narrative texts</a:t>
            </a:r>
          </a:p>
          <a:p>
            <a:r>
              <a:rPr lang="en-US" dirty="0" smtClean="0"/>
              <a:t>Build </a:t>
            </a:r>
            <a:r>
              <a:rPr lang="en-US" b="1" dirty="0" smtClean="0"/>
              <a:t>disciplinary </a:t>
            </a:r>
            <a:r>
              <a:rPr lang="en-US" dirty="0" smtClean="0"/>
              <a:t>knowledge</a:t>
            </a:r>
          </a:p>
          <a:p>
            <a:r>
              <a:rPr lang="en-US" dirty="0" smtClean="0"/>
              <a:t>Read complex text </a:t>
            </a:r>
            <a:r>
              <a:rPr lang="en-US" b="1" dirty="0" smtClean="0"/>
              <a:t>closely</a:t>
            </a:r>
          </a:p>
          <a:p>
            <a:r>
              <a:rPr lang="en-US" dirty="0" smtClean="0"/>
              <a:t>Have rich </a:t>
            </a:r>
            <a:r>
              <a:rPr lang="en-US" b="1" dirty="0" smtClean="0"/>
              <a:t>discussions </a:t>
            </a:r>
            <a:r>
              <a:rPr lang="en-US" dirty="0" smtClean="0"/>
              <a:t>around text</a:t>
            </a:r>
          </a:p>
          <a:p>
            <a:r>
              <a:rPr lang="en-US" dirty="0" smtClean="0"/>
              <a:t>Talk and write, citing textual </a:t>
            </a:r>
            <a:r>
              <a:rPr lang="en-US" b="1" dirty="0" smtClean="0"/>
              <a:t>evidence </a:t>
            </a:r>
            <a:r>
              <a:rPr lang="en-US" dirty="0" smtClean="0"/>
              <a:t>to support claims</a:t>
            </a:r>
          </a:p>
          <a:p>
            <a:r>
              <a:rPr lang="en-US" b="1" dirty="0" smtClean="0"/>
              <a:t>Deepen </a:t>
            </a:r>
            <a:r>
              <a:rPr lang="en-US" dirty="0" smtClean="0"/>
              <a:t>academic </a:t>
            </a:r>
            <a:r>
              <a:rPr lang="en-US" b="1" dirty="0" smtClean="0"/>
              <a:t>vocabulary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get there… </a:t>
            </a:r>
            <a:br>
              <a:rPr lang="en-US" dirty="0" smtClean="0"/>
            </a:br>
            <a:r>
              <a:rPr lang="en-US" dirty="0" smtClean="0"/>
              <a:t>Instructional Shifts</a:t>
            </a:r>
            <a:endParaRPr lang="en-US" dirty="0"/>
          </a:p>
        </p:txBody>
      </p:sp>
      <p:pic>
        <p:nvPicPr>
          <p:cNvPr id="4" name="Picture 3" descr="Screen shot 2012-09-30 at 4.04.1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3600"/>
            <a:ext cx="9144000" cy="434788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Text Genres 50/50</a:t>
            </a:r>
            <a:endParaRPr lang="en-US" dirty="0"/>
          </a:p>
        </p:txBody>
      </p:sp>
      <p:pic>
        <p:nvPicPr>
          <p:cNvPr id="4" name="Picture 3" descr="Screen shot 2012-09-30 at 2.32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00"/>
            <a:ext cx="9144000" cy="463526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876800" y="2590800"/>
            <a:ext cx="1676400" cy="6858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content &amp; reading</a:t>
            </a:r>
            <a:endParaRPr lang="en-US" dirty="0"/>
          </a:p>
        </p:txBody>
      </p:sp>
      <p:pic>
        <p:nvPicPr>
          <p:cNvPr id="4" name="Picture 3" descr="Screen shot 2012-09-30 at 2.34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6901"/>
            <a:ext cx="9144000" cy="470629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3886200" y="4953000"/>
            <a:ext cx="4800600" cy="10668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4267200" cy="1143000"/>
          </a:xfrm>
        </p:spPr>
        <p:txBody>
          <a:bodyPr/>
          <a:lstStyle/>
          <a:p>
            <a:r>
              <a:rPr lang="en-US" dirty="0" smtClean="0"/>
              <a:t>So far…</a:t>
            </a:r>
            <a:endParaRPr lang="en-US" dirty="0"/>
          </a:p>
        </p:txBody>
      </p:sp>
      <p:pic>
        <p:nvPicPr>
          <p:cNvPr id="4" name="Picture 3" descr="Screen shot 2011-10-03 at 3.40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1800"/>
            <a:ext cx="9144000" cy="2545582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5" name="Picture 4" descr="Screen shot 2011-10-03 at 3.43.4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28600"/>
            <a:ext cx="3352800" cy="22098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1143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Read Complex Texts Closely</a:t>
            </a:r>
            <a:endParaRPr lang="en-US" dirty="0"/>
          </a:p>
        </p:txBody>
      </p:sp>
      <p:pic>
        <p:nvPicPr>
          <p:cNvPr id="4" name="Picture 3" descr="Screen shot 2012-09-30 at 2.35.0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66800"/>
            <a:ext cx="8610600" cy="587086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0" y="2895600"/>
            <a:ext cx="8915400" cy="39624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772400" cy="1143000"/>
          </a:xfrm>
          <a:solidFill>
            <a:srgbClr val="FFFFFF"/>
          </a:solidFill>
        </p:spPr>
        <p:txBody>
          <a:bodyPr/>
          <a:lstStyle/>
          <a:p>
            <a:r>
              <a:rPr lang="en-US" dirty="0" smtClean="0"/>
              <a:t>Text Talks &amp; Evidence</a:t>
            </a:r>
            <a:endParaRPr lang="en-US" dirty="0"/>
          </a:p>
        </p:txBody>
      </p:sp>
      <p:pic>
        <p:nvPicPr>
          <p:cNvPr id="4" name="Picture 3" descr="Screen shot 2012-09-30 at 2.36.1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745186"/>
            <a:ext cx="8305800" cy="611281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3429000" y="2209800"/>
            <a:ext cx="5181600" cy="46482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9-30 at 2.38.3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953575"/>
            <a:ext cx="7589342" cy="582822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685800" y="-228600"/>
            <a:ext cx="7772400" cy="1143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Writing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with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Evidence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105400" y="3886200"/>
            <a:ext cx="3048000" cy="21336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  <a:solidFill>
            <a:srgbClr val="FFFFFF"/>
          </a:solidFill>
        </p:spPr>
        <p:txBody>
          <a:bodyPr/>
          <a:lstStyle/>
          <a:p>
            <a:r>
              <a:rPr lang="en-US" dirty="0" smtClean="0"/>
              <a:t>Deepen Vocabulary</a:t>
            </a:r>
            <a:endParaRPr lang="en-US" dirty="0"/>
          </a:p>
        </p:txBody>
      </p:sp>
      <p:pic>
        <p:nvPicPr>
          <p:cNvPr id="6" name="Picture 5" descr="Screen shot 2012-09-30 at 2.47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3727"/>
            <a:ext cx="9144000" cy="578427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4114800" y="6172200"/>
            <a:ext cx="3962400" cy="6858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0-03 at 6.22.51 A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531" y="0"/>
            <a:ext cx="689493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10-03 at 6.25.2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04800"/>
            <a:ext cx="7162800" cy="5499100"/>
          </a:xfrm>
          <a:prstGeom prst="rect">
            <a:avLst/>
          </a:prstGeom>
        </p:spPr>
      </p:pic>
      <p:pic>
        <p:nvPicPr>
          <p:cNvPr id="5" name="Picture 4" descr="Screen shot 2012-10-03 at 6.26.1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1409700"/>
            <a:ext cx="7162800" cy="544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Tasks to Help Prepare Students</a:t>
            </a:r>
            <a:endParaRPr lang="en-US" dirty="0"/>
          </a:p>
        </p:txBody>
      </p:sp>
      <p:pic>
        <p:nvPicPr>
          <p:cNvPr id="4" name="Picture 3" descr="Screen shot 2012-09-30 at 4.21.1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50800"/>
            <a:ext cx="7480300" cy="6756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Standards to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Try it out…Work with your group to…</a:t>
            </a:r>
          </a:p>
          <a:p>
            <a:pPr lvl="1"/>
            <a:r>
              <a:rPr lang="en-US" dirty="0" smtClean="0"/>
              <a:t>Read each objective.  </a:t>
            </a:r>
          </a:p>
          <a:p>
            <a:pPr lvl="1"/>
            <a:r>
              <a:rPr lang="en-US" dirty="0" smtClean="0"/>
              <a:t>Review Common Core Standards K-5 to locate at least one standard that each objective meets.</a:t>
            </a:r>
          </a:p>
          <a:p>
            <a:pPr lvl="1"/>
            <a:r>
              <a:rPr lang="en-US" dirty="0" smtClean="0"/>
              <a:t>Write the objective number and a few notes to help recall the standard</a:t>
            </a:r>
          </a:p>
          <a:p>
            <a:pPr lvl="1"/>
            <a:r>
              <a:rPr lang="en-US" dirty="0" smtClean="0"/>
              <a:t>DON’T look on the back!  </a:t>
            </a:r>
            <a:r>
              <a:rPr lang="en-US" dirty="0" err="1" smtClean="0">
                <a:sym typeface="Wingdings"/>
              </a:rPr>
              <a:t>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these standards-based objectives to your own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153400" cy="4114800"/>
          </a:xfrm>
        </p:spPr>
        <p:txBody>
          <a:bodyPr/>
          <a:lstStyle/>
          <a:p>
            <a:r>
              <a:rPr lang="en-US" sz="2800" dirty="0" smtClean="0"/>
              <a:t>Meet with your group and review/discuss the lesson ideas and teaching tips. </a:t>
            </a:r>
          </a:p>
          <a:p>
            <a:r>
              <a:rPr lang="en-US" sz="2800" dirty="0" smtClean="0"/>
              <a:t>Reread your text selection (narrative or expository) to highlight key elements and draft ideas to fill in organizer to use as a teaching guide. </a:t>
            </a:r>
          </a:p>
          <a:p>
            <a:r>
              <a:rPr lang="en-US" sz="2800" dirty="0" smtClean="0"/>
              <a:t>Plan how you will guide students through your text in a 30 minute lesson with modeling and support.</a:t>
            </a:r>
            <a:r>
              <a:rPr lang="en-US" sz="2800" dirty="0" smtClean="0"/>
              <a:t> Decide roles for each person. 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Textbook (</a:t>
            </a:r>
            <a:r>
              <a:rPr lang="en-US" dirty="0" err="1" smtClean="0"/>
              <a:t>p</a:t>
            </a:r>
            <a:r>
              <a:rPr lang="en-US" dirty="0" smtClean="0"/>
              <a:t>. </a:t>
            </a:r>
            <a:r>
              <a:rPr lang="en-US" dirty="0" smtClean="0"/>
              <a:t>117-139) </a:t>
            </a:r>
            <a:r>
              <a:rPr lang="en-US" dirty="0" smtClean="0"/>
              <a:t>Explicit Teaching (use for lesson ideas)</a:t>
            </a:r>
          </a:p>
          <a:p>
            <a:r>
              <a:rPr lang="en-US" dirty="0" smtClean="0"/>
              <a:t>Plan with your group for your comprehension lesson – be prepared to teach next class (Oct. 9)</a:t>
            </a:r>
          </a:p>
          <a:p>
            <a:r>
              <a:rPr lang="en-US" dirty="0" smtClean="0"/>
              <a:t>Work on Student Strategy Interview (Now due Oct. 11 or Oct. 16)</a:t>
            </a:r>
          </a:p>
          <a:p>
            <a:r>
              <a:rPr lang="en-US" dirty="0" smtClean="0"/>
              <a:t>Reminder: Quiz Oct. 11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5791200" cy="1143000"/>
          </a:xfrm>
        </p:spPr>
        <p:txBody>
          <a:bodyPr/>
          <a:lstStyle/>
          <a:p>
            <a:r>
              <a:rPr lang="en-US" dirty="0" smtClean="0"/>
              <a:t>In the middle of…</a:t>
            </a:r>
            <a:endParaRPr lang="en-US" dirty="0"/>
          </a:p>
        </p:txBody>
      </p:sp>
      <p:pic>
        <p:nvPicPr>
          <p:cNvPr id="5" name="Picture 4" descr="Screen shot 2011-10-03 at 3.42.1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120900"/>
            <a:ext cx="5448300" cy="38989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pic>
        <p:nvPicPr>
          <p:cNvPr id="6" name="Picture 5" descr="Screen shot 2011-10-03 at 3.43.4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52400"/>
            <a:ext cx="2659117" cy="1752600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Learning Objectives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153400" cy="3581400"/>
          </a:xfrm>
        </p:spPr>
        <p:txBody>
          <a:bodyPr/>
          <a:lstStyle/>
          <a:p>
            <a:r>
              <a:rPr lang="en-US" sz="2800" dirty="0" smtClean="0"/>
              <a:t>Review the challenges of teaching students how to make inferences while </a:t>
            </a:r>
            <a:r>
              <a:rPr lang="en-US" sz="2800" dirty="0" smtClean="0"/>
              <a:t>reading</a:t>
            </a:r>
          </a:p>
          <a:p>
            <a:r>
              <a:rPr lang="en-US" sz="2800" dirty="0" smtClean="0"/>
              <a:t>Launch a book with an engaging pre-reading activity that prompts thinking about big </a:t>
            </a:r>
            <a:r>
              <a:rPr lang="en-US" sz="2800" dirty="0" smtClean="0"/>
              <a:t>ideas</a:t>
            </a:r>
            <a:endParaRPr lang="en-US" sz="2800" dirty="0" smtClean="0"/>
          </a:p>
          <a:p>
            <a:r>
              <a:rPr lang="en-US" sz="2800" dirty="0" smtClean="0"/>
              <a:t>Plan for instruction that addresses the challenges of reading expository texts </a:t>
            </a:r>
            <a:endParaRPr lang="en-US" sz="2800" dirty="0" smtClean="0"/>
          </a:p>
          <a:p>
            <a:r>
              <a:rPr lang="en-US" sz="2800" dirty="0" smtClean="0"/>
              <a:t>*</a:t>
            </a:r>
            <a:r>
              <a:rPr lang="en-US" sz="2800" dirty="0" smtClean="0"/>
              <a:t>* Conducting Reading Interviews – clarify directions – due</a:t>
            </a:r>
            <a:r>
              <a:rPr lang="en-US" sz="2800" dirty="0" smtClean="0"/>
              <a:t> Thurs Oct</a:t>
            </a:r>
            <a:r>
              <a:rPr lang="en-US" sz="2800" dirty="0" smtClean="0"/>
              <a:t>. 11</a:t>
            </a:r>
            <a:r>
              <a:rPr lang="en-US" sz="2800" dirty="0" smtClean="0"/>
              <a:t> OR Tues Oct. 16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001000" cy="4114800"/>
          </a:xfrm>
        </p:spPr>
        <p:txBody>
          <a:bodyPr/>
          <a:lstStyle/>
          <a:p>
            <a:r>
              <a:rPr lang="en-US" sz="2800" dirty="0" smtClean="0"/>
              <a:t>Identify the differences between standards, objectives, and curriculum</a:t>
            </a:r>
          </a:p>
          <a:p>
            <a:r>
              <a:rPr lang="en-US" sz="2800" dirty="0" smtClean="0"/>
              <a:t>Review important standards for reading and writing in Grades K-5 (Common Core State Standards) and link to learning objective</a:t>
            </a:r>
          </a:p>
          <a:p>
            <a:r>
              <a:rPr lang="en-US" sz="2800" dirty="0" smtClean="0"/>
              <a:t>Plan for a small group lesson designed to build comprehension of narrative</a:t>
            </a:r>
            <a:r>
              <a:rPr lang="en-US" sz="2800" dirty="0" smtClean="0"/>
              <a:t> or </a:t>
            </a:r>
            <a:r>
              <a:rPr lang="en-US" sz="2800" dirty="0" smtClean="0"/>
              <a:t>expository texts – you will teach this next class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z="3600" dirty="0" smtClean="0"/>
              <a:t>Traditional vs. Standards-based development of curriculum &amp; testing</a:t>
            </a:r>
            <a:endParaRPr lang="en-US" sz="3600" dirty="0"/>
          </a:p>
        </p:txBody>
      </p:sp>
      <p:pic>
        <p:nvPicPr>
          <p:cNvPr id="4" name="Picture 3" descr="Screen shot 2011-10-02 at 9.50.3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0352"/>
            <a:ext cx="9144000" cy="526384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267200" y="1905000"/>
            <a:ext cx="3733800" cy="6858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04800" y="1905000"/>
            <a:ext cx="1676400" cy="685800"/>
          </a:xfrm>
          <a:prstGeom prst="ellipse">
            <a:avLst/>
          </a:prstGeom>
          <a:noFill/>
          <a:ln w="38100" cap="flat" cmpd="sng" algn="ctr">
            <a:solidFill>
              <a:srgbClr val="FF191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Standards-Based Curriculum &amp; Testing: Peach &amp; Blue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077200" cy="4114800"/>
          </a:xfrm>
        </p:spPr>
        <p:txBody>
          <a:bodyPr/>
          <a:lstStyle/>
          <a:p>
            <a:r>
              <a:rPr lang="en-US" sz="2400" b="1" dirty="0" smtClean="0"/>
              <a:t>CCSS Reading Literature (RL) </a:t>
            </a:r>
          </a:p>
          <a:p>
            <a:pPr lvl="1"/>
            <a:r>
              <a:rPr lang="en-US" sz="2000" b="1" dirty="0" smtClean="0"/>
              <a:t>RL3.2</a:t>
            </a:r>
            <a:r>
              <a:rPr lang="en-US" sz="2000" dirty="0" smtClean="0"/>
              <a:t>: Recount stories and determine central message/theme, and explain how it is conveyed through key details in a text….</a:t>
            </a:r>
          </a:p>
          <a:p>
            <a:pPr lvl="1"/>
            <a:r>
              <a:rPr lang="en-US" sz="2000" b="1" dirty="0" smtClean="0"/>
              <a:t>RL3-3: </a:t>
            </a:r>
            <a:r>
              <a:rPr lang="en-US" sz="2000" dirty="0" smtClean="0"/>
              <a:t>Describe characters in a story (e.g., their traits</a:t>
            </a:r>
            <a:r>
              <a:rPr lang="en-US" sz="2000" dirty="0" smtClean="0"/>
              <a:t>, motivations</a:t>
            </a:r>
            <a:r>
              <a:rPr lang="en-US" sz="2000" dirty="0" smtClean="0"/>
              <a:t>, or feelings) and explain how </a:t>
            </a:r>
            <a:r>
              <a:rPr lang="en-US" sz="2000" dirty="0" smtClean="0"/>
              <a:t>their actions </a:t>
            </a:r>
            <a:r>
              <a:rPr lang="en-US" sz="2000" dirty="0" smtClean="0"/>
              <a:t>contribute to the sequence of </a:t>
            </a:r>
            <a:r>
              <a:rPr lang="en-US" sz="2000" dirty="0" smtClean="0"/>
              <a:t>events; </a:t>
            </a:r>
          </a:p>
          <a:p>
            <a:r>
              <a:rPr lang="en-US" sz="2400" b="1" dirty="0" smtClean="0"/>
              <a:t>P</a:t>
            </a:r>
            <a:r>
              <a:rPr lang="en-US" sz="2400" b="1" dirty="0" smtClean="0"/>
              <a:t>roduct of learning: </a:t>
            </a:r>
            <a:r>
              <a:rPr lang="en-US" sz="2400" dirty="0" smtClean="0"/>
              <a:t>Character chart for Peach &amp; Blue</a:t>
            </a:r>
          </a:p>
          <a:p>
            <a:r>
              <a:rPr lang="en-US" sz="2400" b="1" dirty="0" smtClean="0"/>
              <a:t>Lesson: </a:t>
            </a:r>
            <a:r>
              <a:rPr lang="en-US" sz="2400" dirty="0" smtClean="0"/>
              <a:t>Explicit instruction during reading about character development and story elements (e.g., plot, theme) to foster success in after reading response </a:t>
            </a:r>
            <a:br>
              <a:rPr lang="en-US" sz="2400" dirty="0" smtClean="0"/>
            </a:br>
            <a:endParaRPr lang="en-US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Standards-Based </a:t>
            </a:r>
            <a:r>
              <a:rPr lang="en-US" sz="4000" dirty="0" smtClean="0"/>
              <a:t>Curriculum &amp; Testing: Bees Dance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CCSS Reading Informational Texts (RI)</a:t>
            </a:r>
          </a:p>
          <a:p>
            <a:pPr lvl="1"/>
            <a:r>
              <a:rPr lang="en-US" sz="2000" b="1" dirty="0" smtClean="0"/>
              <a:t>RI3-3 </a:t>
            </a:r>
            <a:r>
              <a:rPr lang="en-US" sz="2000" dirty="0" smtClean="0"/>
              <a:t>Describe relationship between a series of concepts/ideas using language that pertains to sequence; </a:t>
            </a:r>
          </a:p>
          <a:p>
            <a:pPr lvl="1"/>
            <a:r>
              <a:rPr lang="en-US" sz="2000" b="1" dirty="0" smtClean="0"/>
              <a:t>RI3.5</a:t>
            </a:r>
            <a:r>
              <a:rPr lang="en-US" sz="2000" dirty="0" smtClean="0"/>
              <a:t> Use text features to locate information; </a:t>
            </a:r>
          </a:p>
          <a:p>
            <a:pPr lvl="1"/>
            <a:r>
              <a:rPr lang="en-US" sz="2000" b="1" dirty="0" smtClean="0"/>
              <a:t>RI3.7</a:t>
            </a:r>
            <a:r>
              <a:rPr lang="en-US" sz="2000" dirty="0" smtClean="0"/>
              <a:t> Use info gained from illustrations;</a:t>
            </a:r>
          </a:p>
          <a:p>
            <a:pPr lvl="1"/>
            <a:r>
              <a:rPr lang="en-US" sz="2000" b="1" dirty="0" smtClean="0"/>
              <a:t>RI3.8</a:t>
            </a:r>
            <a:r>
              <a:rPr lang="en-US" sz="2000" dirty="0" smtClean="0"/>
              <a:t> Describe logical connection between sentences</a:t>
            </a:r>
          </a:p>
          <a:p>
            <a:r>
              <a:rPr lang="en-US" sz="2400" b="1" dirty="0" smtClean="0"/>
              <a:t>Product of learning: </a:t>
            </a:r>
            <a:r>
              <a:rPr lang="en-US" sz="2400" dirty="0" smtClean="0"/>
              <a:t>Graphic organizer to organize, retell, and then synthesize key ideas </a:t>
            </a:r>
          </a:p>
          <a:p>
            <a:r>
              <a:rPr lang="en-US" sz="2400" b="1" dirty="0" smtClean="0"/>
              <a:t>Lesson: </a:t>
            </a:r>
            <a:r>
              <a:rPr lang="en-US" sz="2400" dirty="0" smtClean="0"/>
              <a:t>Explicit instruction during reading about text structure and main ideas related to the Big Idea to foster success in after reading response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696200" cy="1752600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What’s the difference between an educational “</a:t>
            </a:r>
            <a:r>
              <a:rPr lang="en-US" sz="2800" u="sng" dirty="0" smtClean="0"/>
              <a:t>standard</a:t>
            </a:r>
            <a:r>
              <a:rPr lang="en-US" sz="2800" dirty="0" smtClean="0"/>
              <a:t>” and an educational “</a:t>
            </a:r>
            <a:r>
              <a:rPr lang="en-US" sz="2800" u="sng" dirty="0" smtClean="0"/>
              <a:t>objective</a:t>
            </a:r>
            <a:r>
              <a:rPr lang="en-US" sz="2800" dirty="0" smtClean="0"/>
              <a:t>”? 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What’s the difference between local, statewide, and national </a:t>
            </a:r>
            <a:r>
              <a:rPr lang="en-US" sz="2800" u="sng" dirty="0" smtClean="0"/>
              <a:t>standards</a:t>
            </a:r>
            <a:r>
              <a:rPr lang="en-US" sz="2800" dirty="0" smtClean="0"/>
              <a:t> and my </a:t>
            </a:r>
            <a:r>
              <a:rPr lang="en-US" sz="2800" u="sng" dirty="0" smtClean="0"/>
              <a:t>curriculum</a:t>
            </a:r>
            <a:r>
              <a:rPr lang="en-US" sz="2800" dirty="0" smtClean="0"/>
              <a:t>? 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Which set of standards do I need to follow if I teach in Rhode Island?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How do I write </a:t>
            </a:r>
            <a:r>
              <a:rPr lang="en-US" sz="2800" u="sng" dirty="0" smtClean="0"/>
              <a:t>measurable objectives</a:t>
            </a:r>
            <a:r>
              <a:rPr lang="en-US" sz="2800" dirty="0" smtClean="0"/>
              <a:t> that address these standards?    </a:t>
            </a:r>
            <a:br>
              <a:rPr lang="en-US" sz="2800" dirty="0" smtClean="0"/>
            </a:br>
            <a:endParaRPr lang="en-US" sz="2800" dirty="0" smtClean="0"/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Common Questions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 Clip">
  <a:themeElements>
    <a:clrScheme name="Fun Clip 1">
      <a:dk1>
        <a:srgbClr val="330000"/>
      </a:dk1>
      <a:lt1>
        <a:srgbClr val="FFFFFF"/>
      </a:lt1>
      <a:dk2>
        <a:srgbClr val="320000"/>
      </a:dk2>
      <a:lt2>
        <a:srgbClr val="808080"/>
      </a:lt2>
      <a:accent1>
        <a:srgbClr val="FFCC00"/>
      </a:accent1>
      <a:accent2>
        <a:srgbClr val="FFDC4C"/>
      </a:accent2>
      <a:accent3>
        <a:srgbClr val="FFFFFF"/>
      </a:accent3>
      <a:accent4>
        <a:srgbClr val="2A0000"/>
      </a:accent4>
      <a:accent5>
        <a:srgbClr val="FFE2AA"/>
      </a:accent5>
      <a:accent6>
        <a:srgbClr val="E7C744"/>
      </a:accent6>
      <a:hlink>
        <a:srgbClr val="009999"/>
      </a:hlink>
      <a:folHlink>
        <a:srgbClr val="CC6018"/>
      </a:folHlink>
    </a:clrScheme>
    <a:fontScheme name="Fun Clip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Fun Clip 1">
        <a:dk1>
          <a:srgbClr val="330000"/>
        </a:dk1>
        <a:lt1>
          <a:srgbClr val="FFFFFF"/>
        </a:lt1>
        <a:dk2>
          <a:srgbClr val="320000"/>
        </a:dk2>
        <a:lt2>
          <a:srgbClr val="808080"/>
        </a:lt2>
        <a:accent1>
          <a:srgbClr val="FFCC00"/>
        </a:accent1>
        <a:accent2>
          <a:srgbClr val="FFDC4C"/>
        </a:accent2>
        <a:accent3>
          <a:srgbClr val="FFFFFF"/>
        </a:accent3>
        <a:accent4>
          <a:srgbClr val="2A0000"/>
        </a:accent4>
        <a:accent5>
          <a:srgbClr val="FFE2AA"/>
        </a:accent5>
        <a:accent6>
          <a:srgbClr val="E7C744"/>
        </a:accent6>
        <a:hlink>
          <a:srgbClr val="009999"/>
        </a:hlink>
        <a:folHlink>
          <a:srgbClr val="CC601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2004:Templates:Presentations:Designs:Fun Clip</Template>
  <TotalTime>10028</TotalTime>
  <Words>1158</Words>
  <Application>Microsoft Macintosh PowerPoint</Application>
  <PresentationFormat>On-screen Show (4:3)</PresentationFormat>
  <Paragraphs>103</Paragraphs>
  <Slides>29</Slides>
  <Notes>2</Notes>
  <HiddenSlides>3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Fun Clip</vt:lpstr>
      <vt:lpstr>Understanding the Common Core Standards and  Planning Lessons to Address The Standards</vt:lpstr>
      <vt:lpstr>So far…</vt:lpstr>
      <vt:lpstr>In the middle of…</vt:lpstr>
      <vt:lpstr>Past Learning Objectives</vt:lpstr>
      <vt:lpstr>Today’s Objectives</vt:lpstr>
      <vt:lpstr>Traditional vs. Standards-based development of curriculum &amp; testing</vt:lpstr>
      <vt:lpstr>Standards-Based Curriculum &amp; Testing: Peach &amp; Blue</vt:lpstr>
      <vt:lpstr>Standards-Based Curriculum &amp; Testing: Bees Dance</vt:lpstr>
      <vt:lpstr>Common Questions</vt:lpstr>
      <vt:lpstr>Standards vs. Objectives</vt:lpstr>
      <vt:lpstr>Curriculum</vt:lpstr>
      <vt:lpstr>Exploring Tri-State New England (RI) GLE’s and GSE’s </vt:lpstr>
      <vt:lpstr>Common Core State Standards in English Language Arts</vt:lpstr>
      <vt:lpstr>Key Ideas in Common Core</vt:lpstr>
      <vt:lpstr>Student Portraits…</vt:lpstr>
      <vt:lpstr>To get there… Instructional Shifts</vt:lpstr>
      <vt:lpstr>To get there…  Instructional Shifts</vt:lpstr>
      <vt:lpstr>Balance Text Genres 50/50</vt:lpstr>
      <vt:lpstr>Focus on content &amp; reading</vt:lpstr>
      <vt:lpstr>Read Complex Texts Closely</vt:lpstr>
      <vt:lpstr>Text Talks &amp; Evidence</vt:lpstr>
      <vt:lpstr>Slide 22</vt:lpstr>
      <vt:lpstr>Deepen Vocabulary</vt:lpstr>
      <vt:lpstr>Slide 24</vt:lpstr>
      <vt:lpstr>Slide 25</vt:lpstr>
      <vt:lpstr>Template Tasks to Help Prepare Students</vt:lpstr>
      <vt:lpstr>Mapping Standards to Objectives</vt:lpstr>
      <vt:lpstr>Apply these standards-based objectives to your own lessons</vt:lpstr>
      <vt:lpstr>Homework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Metacognitive Strategy Instruction to Enhance Reading Comprehension</dc:title>
  <dc:creator>Julie Coiro</dc:creator>
  <cp:lastModifiedBy>Julie Coiro</cp:lastModifiedBy>
  <cp:revision>309</cp:revision>
  <cp:lastPrinted>2009-11-10T04:01:33Z</cp:lastPrinted>
  <dcterms:created xsi:type="dcterms:W3CDTF">2012-10-03T23:12:29Z</dcterms:created>
  <dcterms:modified xsi:type="dcterms:W3CDTF">2012-10-03T23:52:23Z</dcterms:modified>
</cp:coreProperties>
</file>